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3" r:id="rId8"/>
    <p:sldId id="264" r:id="rId9"/>
    <p:sldId id="265" r:id="rId10"/>
    <p:sldId id="266"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ru-RU" smtClean="0"/>
              <a:t>Образец заголовка</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60000"/>
                    <a:lumOff val="40000"/>
                  </a:schemeClr>
                </a:solidFill>
              </a:defRPr>
            </a:lvl1pPr>
          </a:lstStyle>
          <a:p>
            <a:fld id="{DB78A697-9D75-4DE8-8C28-1296A6CF43C1}" type="datetimeFigureOut">
              <a:rPr lang="en-US" dirty="0"/>
              <a:t>4/5/2020</a:t>
            </a:fld>
            <a:endParaRPr lang="en-US" dirty="0"/>
          </a:p>
        </p:txBody>
      </p:sp>
      <p:sp>
        <p:nvSpPr>
          <p:cNvPr id="5" name="Footer Placeholder 4"/>
          <p:cNvSpPr>
            <a:spLocks noGrp="1"/>
          </p:cNvSpPr>
          <p:nvPr>
            <p:ph type="ftr" sz="quarter" idx="11"/>
          </p:nvPr>
        </p:nvSpPr>
        <p:spPr>
          <a:xfrm rot="21420000">
            <a:off x="9144" y="4882896"/>
            <a:ext cx="4050792" cy="1197864"/>
          </a:xfrm>
          <a:noFill/>
        </p:spPr>
        <p:txBody>
          <a:bodyPr wrap="square" rtlCol="0">
            <a:spAutoFit/>
          </a:bodyPr>
          <a:lstStyle>
            <a:lvl1pPr>
              <a:defRPr lang="en-US" sz="5400" dirty="0"/>
            </a:lvl1pPr>
          </a:lstStyle>
          <a:p>
            <a:pPr algn="r"/>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60000"/>
              <a:lumOff val="40000"/>
              <a:alpha val="5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6DBD967-1B7E-40AA-AAF7-BA98E0E039F7}" type="datetimeFigureOut">
              <a:rPr lang="en-US" dirty="0"/>
              <a:t>4/5/2020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ru-RU" smtClean="0"/>
              <a:t>Образец заголовка</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9D1490F-3E6A-4544-9694-22B6007FE3C6}" type="datetimeFigureOut">
              <a:rPr lang="en-US" dirty="0"/>
              <a:t>4/5/2020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AAF9620-38BC-4982-922B-C904A70C41DD}" type="datetimeFigureOut">
              <a:rPr lang="en-US" dirty="0"/>
              <a:t>4/5/2020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685802" y="2861733"/>
            <a:ext cx="5088712"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5993969" y="2861733"/>
            <a:ext cx="5088713"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2956FC6-E80E-40CB-B83C-A6FFE3EF0BA6}" type="datetimeFigureOut">
              <a:rPr lang="en-US" dirty="0"/>
              <a:t>4/5/2020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ECFF863F-52DC-41B2-9D00-5A4E5632AC32}" type="datetimeFigureOut">
              <a:rPr lang="en-US" dirty="0"/>
              <a:t>4/5/2020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55614-3909-43DC-A067-7F9842F8B81D}" type="datetimeFigureOut">
              <a:rPr lang="en-US" dirty="0"/>
              <a:t>4/5/2020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2829323-6A73-409C-86A6-9EAF0F851121}" type="datetimeFigureOut">
              <a:rPr lang="en-US" dirty="0"/>
              <a:t>4/5/2020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E240176-F1D3-49EC-82F4-0915A3AC4184}" type="datetimeFigureOut">
              <a:rPr lang="en-US" dirty="0"/>
              <a:t>4/5/2020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CF3075A-B3CA-4308-8288-4AA3FDE33D80}" type="datetimeFigureOut">
              <a:rPr lang="en-US" dirty="0"/>
              <a:t>4/5/2020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2C674B8D-FEEF-4ACC-AE11-BD533592BCDC}" type="datetimeFigureOut">
              <a:rPr lang="en-US" dirty="0"/>
              <a:t>4/5/2020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0326006-7E0B-4944-9FC8-8FFECA54B11C}" type="datetimeFigureOut">
              <a:rPr lang="en-US" dirty="0"/>
              <a:t>4/5/2020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B5A3413-B80B-4905-8668-7292F4C8B0D5}" type="datetimeFigureOut">
              <a:rPr lang="en-US" dirty="0"/>
              <a:t>4/5/2020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ru-RU" smtClean="0"/>
              <a:t>Образец заголовка</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74019662-C6A4-45F9-A235-129F0C1DEF43}" type="datetimeFigureOut">
              <a:rPr lang="en-US" dirty="0"/>
              <a:t>4/5/2020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ru-RU" smtClean="0"/>
              <a:t>Образец заголовка</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909BB764-976A-4040-BDCA-252C91CEE939}" type="datetimeFigureOut">
              <a:rPr lang="en-US" dirty="0"/>
              <a:t>4/5/2020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14FC935-CE77-4008-BAD9-6108F00BE393}" type="datetimeFigureOut">
              <a:rPr lang="en-US" dirty="0"/>
              <a:t>4/5/2020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4C562D5-4244-4B26-B385-E71032EABECD}" type="datetimeFigureOut">
              <a:rPr lang="en-US" dirty="0"/>
              <a:t>4/5/2020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60000"/>
                    <a:lumOff val="40000"/>
                  </a:schemeClr>
                </a:solidFill>
              </a:defRPr>
            </a:lvl1pPr>
          </a:lstStyle>
          <a:p>
            <a:fld id="{50172865-FBF0-458A-BAFF-4F75173770F5}" type="datetimeFigureOut">
              <a:rPr lang="en-US" dirty="0"/>
              <a:t>4/5/2020</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60000"/>
                    <a:lumOff val="4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lumMod val="60000"/>
              <a:lumOff val="40000"/>
            </a:schemeClr>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lumMod val="60000"/>
            <a:lumOff val="40000"/>
          </a:schemeClr>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rot="21420000">
            <a:off x="878929" y="662977"/>
            <a:ext cx="9755187" cy="2297550"/>
          </a:xfrm>
        </p:spPr>
        <p:txBody>
          <a:bodyPr>
            <a:normAutofit/>
          </a:bodyPr>
          <a:lstStyle/>
          <a:p>
            <a:pPr algn="ctr"/>
            <a:r>
              <a:rPr lang="kk-KZ" sz="2400" b="1" i="1" dirty="0" smtClean="0">
                <a:solidFill>
                  <a:schemeClr val="accent1"/>
                </a:solidFill>
                <a:latin typeface="Times New Roman" panose="02020603050405020304" pitchFamily="18" charset="0"/>
                <a:cs typeface="Times New Roman" panose="02020603050405020304" pitchFamily="18" charset="0"/>
              </a:rPr>
              <a:t>Дәріс тақырыбы</a:t>
            </a:r>
            <a:r>
              <a:rPr lang="kk-KZ" sz="2400" dirty="0" smtClean="0"/>
              <a:t>:  </a:t>
            </a:r>
            <a:r>
              <a:rPr lang="kk-KZ" sz="3200" b="1" i="1" u="sng" dirty="0">
                <a:solidFill>
                  <a:srgbClr val="FF0000"/>
                </a:solidFill>
                <a:latin typeface="Times New Roman" panose="02020603050405020304" pitchFamily="18" charset="0"/>
                <a:cs typeface="Times New Roman" panose="02020603050405020304" pitchFamily="18" charset="0"/>
              </a:rPr>
              <a:t>КӘСІПОРЫНДАҒЫ АҒЫМДЫҚ ЖӘНЕ </a:t>
            </a:r>
            <a:r>
              <a:rPr lang="kk-KZ" sz="3200" b="1" i="1" u="sng" dirty="0" smtClean="0">
                <a:solidFill>
                  <a:srgbClr val="FF0000"/>
                </a:solidFill>
                <a:latin typeface="Times New Roman" panose="02020603050405020304" pitchFamily="18" charset="0"/>
                <a:cs typeface="Times New Roman" panose="02020603050405020304" pitchFamily="18" charset="0"/>
              </a:rPr>
              <a:t>ШҰғыл  ЖОСПАРЛАУ </a:t>
            </a:r>
            <a:endParaRPr lang="ru-RU" sz="3200" b="1" i="1" u="sng" dirty="0">
              <a:solidFill>
                <a:srgbClr val="FF000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lstStyle/>
          <a:p>
            <a:r>
              <a:rPr lang="kk-KZ" sz="2000" b="1" i="1" dirty="0" smtClean="0">
                <a:latin typeface="Times New Roman" panose="02020603050405020304" pitchFamily="18" charset="0"/>
                <a:cs typeface="Times New Roman" panose="02020603050405020304" pitchFamily="18" charset="0"/>
              </a:rPr>
              <a:t>Дәріскер: Сагидолдина А.Ж.</a:t>
            </a:r>
          </a:p>
          <a:p>
            <a:endParaRPr lang="kk-KZ" dirty="0" smtClean="0"/>
          </a:p>
          <a:p>
            <a:endParaRPr lang="ru-RU" dirty="0"/>
          </a:p>
        </p:txBody>
      </p:sp>
    </p:spTree>
    <p:extLst>
      <p:ext uri="{BB962C8B-B14F-4D97-AF65-F5344CB8AC3E}">
        <p14:creationId xmlns:p14="http://schemas.microsoft.com/office/powerpoint/2010/main" val="2102019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200" b="1" i="1" u="sng" dirty="0">
                <a:solidFill>
                  <a:srgbClr val="C00000"/>
                </a:solidFill>
                <a:latin typeface="Times New Roman" panose="02020603050405020304" pitchFamily="18" charset="0"/>
                <a:cs typeface="Times New Roman" panose="02020603050405020304" pitchFamily="18" charset="0"/>
              </a:rPr>
              <a:t>1 Ағымдық жоспарлау</a:t>
            </a:r>
            <a:r>
              <a:rPr lang="ru-RU" dirty="0"/>
              <a:t/>
            </a:r>
            <a:br>
              <a:rPr lang="ru-RU" dirty="0"/>
            </a:br>
            <a:endParaRPr lang="ru-RU" dirty="0"/>
          </a:p>
        </p:txBody>
      </p:sp>
      <p:sp>
        <p:nvSpPr>
          <p:cNvPr id="3" name="Объект 2"/>
          <p:cNvSpPr>
            <a:spLocks noGrp="1"/>
          </p:cNvSpPr>
          <p:nvPr>
            <p:ph sz="quarter" idx="13"/>
          </p:nvPr>
        </p:nvSpPr>
        <p:spPr>
          <a:xfrm>
            <a:off x="595648" y="1133341"/>
            <a:ext cx="10815034" cy="4434427"/>
          </a:xfrm>
        </p:spPr>
        <p:txBody>
          <a:bodyPr>
            <a:normAutofit fontScale="92500" lnSpcReduction="20000"/>
          </a:bodyPr>
          <a:lstStyle/>
          <a:p>
            <a:pPr marL="0" indent="0" algn="just">
              <a:spcAft>
                <a:spcPts val="0"/>
              </a:spcAft>
              <a:buNone/>
            </a:pPr>
            <a:r>
              <a:rPr lang="kk-KZ" dirty="0" smtClean="0">
                <a:solidFill>
                  <a:srgbClr val="000000"/>
                </a:solidFill>
                <a:latin typeface="Times New Roman" panose="02020603050405020304" pitchFamily="18" charset="0"/>
                <a:ea typeface="Times New Roman" panose="02020603050405020304" pitchFamily="18" charset="0"/>
              </a:rPr>
              <a:t>	</a:t>
            </a:r>
          </a:p>
          <a:p>
            <a:pPr marL="0" indent="0" algn="just">
              <a:spcAft>
                <a:spcPts val="0"/>
              </a:spcAft>
              <a:buNone/>
            </a:pPr>
            <a:r>
              <a:rPr lang="kk-KZ" dirty="0">
                <a:solidFill>
                  <a:srgbClr val="000000"/>
                </a:solidFill>
                <a:latin typeface="Times New Roman" panose="02020603050405020304" pitchFamily="18" charset="0"/>
                <a:ea typeface="Times New Roman" panose="02020603050405020304" pitchFamily="18" charset="0"/>
              </a:rPr>
              <a:t>	</a:t>
            </a:r>
            <a:r>
              <a:rPr lang="kk-KZ" dirty="0" smtClean="0">
                <a:solidFill>
                  <a:srgbClr val="000000"/>
                </a:solidFill>
                <a:latin typeface="Times New Roman" panose="02020603050405020304" pitchFamily="18" charset="0"/>
                <a:ea typeface="Times New Roman" panose="02020603050405020304" pitchFamily="18" charset="0"/>
              </a:rPr>
              <a:t>Кәсіпорындағы </a:t>
            </a:r>
            <a:r>
              <a:rPr lang="kk-KZ" b="1" i="1" u="sng" dirty="0">
                <a:solidFill>
                  <a:srgbClr val="C00000"/>
                </a:solidFill>
                <a:latin typeface="Times New Roman" panose="02020603050405020304" pitchFamily="18" charset="0"/>
                <a:ea typeface="Times New Roman" panose="02020603050405020304" pitchFamily="18" charset="0"/>
              </a:rPr>
              <a:t>ағымдык жоспарлау </a:t>
            </a:r>
            <a:r>
              <a:rPr lang="kk-KZ" dirty="0">
                <a:solidFill>
                  <a:srgbClr val="000000"/>
                </a:solidFill>
                <a:latin typeface="Times New Roman" panose="02020603050405020304" pitchFamily="18" charset="0"/>
                <a:ea typeface="Times New Roman" panose="02020603050405020304" pitchFamily="18" charset="0"/>
              </a:rPr>
              <a:t>алға қойылған стратегиялық мақсаттарға жету үшін өндірістік ресурстарды ұтымды бөлуге бағытталған оперативті-басқарушылық шешімдермен  тығыз байланысты. Ағымдық жоспарлау кәсіпорынның өндірістік-шаруашылық қызметінің қысқа мерзімді, орта мерзімді кезеңдерін қамтиды.</a:t>
            </a:r>
            <a:endParaRPr lang="ru-RU"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b="1" i="1" u="sng" dirty="0" smtClean="0">
                <a:solidFill>
                  <a:srgbClr val="C00000"/>
                </a:solidFill>
                <a:latin typeface="Times New Roman" panose="02020603050405020304" pitchFamily="18" charset="0"/>
                <a:ea typeface="Times New Roman" panose="02020603050405020304" pitchFamily="18" charset="0"/>
              </a:rPr>
              <a:t>Ағымдық </a:t>
            </a:r>
            <a:r>
              <a:rPr lang="kk-KZ" b="1" i="1" u="sng" dirty="0">
                <a:solidFill>
                  <a:srgbClr val="C00000"/>
                </a:solidFill>
                <a:latin typeface="Times New Roman" panose="02020603050405020304" pitchFamily="18" charset="0"/>
                <a:ea typeface="Times New Roman" panose="02020603050405020304" pitchFamily="18" charset="0"/>
              </a:rPr>
              <a:t>жоспар</a:t>
            </a:r>
            <a:r>
              <a:rPr lang="kk-KZ" dirty="0">
                <a:latin typeface="Times New Roman" panose="02020603050405020304" pitchFamily="18" charset="0"/>
                <a:ea typeface="Times New Roman" panose="02020603050405020304" pitchFamily="18" charset="0"/>
              </a:rPr>
              <a:t> – бұл маркетингтік, техникалық, өнеркәсіптік, қаржылық қызметтердің, сонымен қатар фирма персоналдарының әлеуметтік дамуының кешенді жылдық жоспары, бұл жоспар өзара байланысқан көрсеткіштер жүйесі арқылы кәсіпорын қызметінің барлық жақтарын қамтып көрсетеді, сонымен бірге олардың техника-экономикалық негіздеуін (ТЭН), жоспарлық тапсырмалардың орындалуын қамтамасыз ететін ұйымдастырушылық-техникалық және әлеуметтік-экономикалық шараларды  қарастырады.</a:t>
            </a:r>
            <a:endParaRPr lang="ru-RU"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695369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2800" u="sng" dirty="0">
                <a:solidFill>
                  <a:srgbClr val="C00000"/>
                </a:solidFill>
                <a:latin typeface="Times New Roman" panose="02020603050405020304" pitchFamily="18" charset="0"/>
                <a:cs typeface="Times New Roman" panose="02020603050405020304" pitchFamily="18" charset="0"/>
              </a:rPr>
              <a:t>Ағымды жоспарларды әзірлеуге арналған бастапқы мәліметтер:</a:t>
            </a:r>
            <a:endParaRPr lang="ru-RU" sz="28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p:txBody>
          <a:bodyPr>
            <a:normAutofit fontScale="92500"/>
          </a:bodyPr>
          <a:lstStyle/>
          <a:p>
            <a:pPr marL="0" indent="0" algn="just">
              <a:spcAft>
                <a:spcPts val="0"/>
              </a:spcAft>
              <a:buNone/>
            </a:pPr>
            <a:r>
              <a:rPr lang="kk-KZ" dirty="0" smtClean="0">
                <a:latin typeface="Times New Roman" panose="02020603050405020304" pitchFamily="18" charset="0"/>
                <a:ea typeface="Times New Roman" panose="02020603050405020304" pitchFamily="18" charset="0"/>
              </a:rPr>
              <a:t>	Стратегиялық </a:t>
            </a:r>
            <a:r>
              <a:rPr lang="kk-KZ" dirty="0">
                <a:latin typeface="Times New Roman" panose="02020603050405020304" pitchFamily="18" charset="0"/>
                <a:ea typeface="Times New Roman" panose="02020603050405020304" pitchFamily="18" charset="0"/>
              </a:rPr>
              <a:t>және орташа мерзімді жоспарлар</a:t>
            </a:r>
            <a:endParaRPr lang="ru-RU"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Өнімнің </a:t>
            </a:r>
            <a:r>
              <a:rPr lang="kk-KZ" dirty="0">
                <a:latin typeface="Times New Roman" panose="02020603050405020304" pitchFamily="18" charset="0"/>
                <a:ea typeface="Times New Roman" panose="02020603050405020304" pitchFamily="18" charset="0"/>
              </a:rPr>
              <a:t>(жұмыстың, қызметтің) анықталған сұранысы</a:t>
            </a:r>
            <a:endParaRPr lang="ru-RU"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Экономикалық талдау материалдары </a:t>
            </a:r>
            <a:endParaRPr lang="ru-RU"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Жоспарлаудың бастапқы мәліметтері (индикаторлар, реттегіштер)</a:t>
            </a:r>
            <a:endParaRPr lang="ru-RU"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Прогрессивті </a:t>
            </a:r>
            <a:r>
              <a:rPr lang="kk-KZ" dirty="0">
                <a:latin typeface="Times New Roman" panose="02020603050405020304" pitchFamily="18" charset="0"/>
                <a:ea typeface="Times New Roman" panose="02020603050405020304" pitchFamily="18" charset="0"/>
              </a:rPr>
              <a:t>техника-экономикалық нормалар мен нормативтер   </a:t>
            </a:r>
            <a:endParaRPr lang="ru-RU"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Жоспарлардың </a:t>
            </a:r>
            <a:r>
              <a:rPr lang="kk-KZ" dirty="0">
                <a:latin typeface="Times New Roman" panose="02020603050405020304" pitchFamily="18" charset="0"/>
                <a:ea typeface="Times New Roman" panose="02020603050405020304" pitchFamily="18" charset="0"/>
              </a:rPr>
              <a:t>сапасын және тиімділігін бағалау</a:t>
            </a:r>
            <a:endParaRPr lang="ru-RU" dirty="0">
              <a:latin typeface="Times New Roman" panose="02020603050405020304" pitchFamily="18" charset="0"/>
              <a:ea typeface="Times New Roman" panose="02020603050405020304" pitchFamily="18" charset="0"/>
            </a:endParaRPr>
          </a:p>
          <a:p>
            <a:endParaRPr lang="ru-RU" dirty="0"/>
          </a:p>
        </p:txBody>
      </p:sp>
      <p:sp>
        <p:nvSpPr>
          <p:cNvPr id="4" name="Стрелка вправо 3"/>
          <p:cNvSpPr/>
          <p:nvPr/>
        </p:nvSpPr>
        <p:spPr>
          <a:xfrm>
            <a:off x="738732" y="2119963"/>
            <a:ext cx="872544" cy="3714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738732" y="2548028"/>
            <a:ext cx="872544" cy="4141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a:off x="738732" y="3018708"/>
            <a:ext cx="872544" cy="407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право 6"/>
          <p:cNvSpPr/>
          <p:nvPr/>
        </p:nvSpPr>
        <p:spPr>
          <a:xfrm>
            <a:off x="738732" y="3482347"/>
            <a:ext cx="872544" cy="3941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право 7"/>
          <p:cNvSpPr/>
          <p:nvPr/>
        </p:nvSpPr>
        <p:spPr>
          <a:xfrm>
            <a:off x="738732" y="3932486"/>
            <a:ext cx="872544" cy="4463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p:cNvSpPr/>
          <p:nvPr/>
        </p:nvSpPr>
        <p:spPr>
          <a:xfrm>
            <a:off x="738732" y="4434762"/>
            <a:ext cx="872544" cy="407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710058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128790"/>
            <a:ext cx="10396882" cy="785610"/>
          </a:xfrm>
        </p:spPr>
        <p:txBody>
          <a:bodyPr>
            <a:normAutofit/>
          </a:bodyPr>
          <a:lstStyle/>
          <a:p>
            <a:pPr algn="ctr"/>
            <a:r>
              <a:rPr lang="kk-KZ" sz="2000" dirty="0">
                <a:solidFill>
                  <a:srgbClr val="C00000"/>
                </a:solidFill>
                <a:latin typeface="Times New Roman" panose="02020603050405020304" pitchFamily="18" charset="0"/>
                <a:ea typeface="Times New Roman" panose="02020603050405020304" pitchFamily="18" charset="0"/>
              </a:rPr>
              <a:t>Тауар айналымының жоспары</a:t>
            </a:r>
            <a:endParaRPr lang="ru-RU" sz="2000" dirty="0">
              <a:solidFill>
                <a:srgbClr val="C00000"/>
              </a:solidFill>
            </a:endParaRPr>
          </a:p>
        </p:txBody>
      </p:sp>
      <p:pic>
        <p:nvPicPr>
          <p:cNvPr id="4" name="Объект 3"/>
          <p:cNvPicPr>
            <a:picLocks noGrp="1" noChangeAspect="1"/>
          </p:cNvPicPr>
          <p:nvPr>
            <p:ph sz="quarter" idx="13"/>
          </p:nvPr>
        </p:nvPicPr>
        <p:blipFill>
          <a:blip r:embed="rId2"/>
          <a:stretch>
            <a:fillRect/>
          </a:stretch>
        </p:blipFill>
        <p:spPr>
          <a:xfrm>
            <a:off x="1468193" y="1004553"/>
            <a:ext cx="8899300" cy="4353058"/>
          </a:xfrm>
          <a:prstGeom prst="rect">
            <a:avLst/>
          </a:prstGeom>
        </p:spPr>
      </p:pic>
    </p:spTree>
    <p:extLst>
      <p:ext uri="{BB962C8B-B14F-4D97-AF65-F5344CB8AC3E}">
        <p14:creationId xmlns:p14="http://schemas.microsoft.com/office/powerpoint/2010/main" val="379414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0"/>
            <a:ext cx="10396882" cy="1837765"/>
          </a:xfrm>
        </p:spPr>
        <p:txBody>
          <a:bodyPr>
            <a:normAutofit/>
          </a:bodyPr>
          <a:lstStyle/>
          <a:p>
            <a:pPr algn="ctr"/>
            <a:r>
              <a:rPr lang="kk-KZ" sz="2000" dirty="0">
                <a:solidFill>
                  <a:srgbClr val="C00000"/>
                </a:solidFill>
                <a:latin typeface="Times New Roman" panose="02020603050405020304" pitchFamily="18" charset="0"/>
                <a:cs typeface="Times New Roman" panose="02020603050405020304" pitchFamily="18" charset="0"/>
              </a:rPr>
              <a:t>Тауар айналымының жоспары жоспарлы тапсырмаларды қалыптастырады.</a:t>
            </a:r>
            <a:endParaRPr lang="ru-RU" sz="2000"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a:xfrm>
            <a:off x="685800" y="1545466"/>
            <a:ext cx="10394707" cy="3829120"/>
          </a:xfrm>
        </p:spPr>
        <p:txBody>
          <a:bodyPr/>
          <a:lstStyle/>
          <a:p>
            <a:pPr marL="0" lvl="0" indent="0" algn="just">
              <a:lnSpc>
                <a:spcPct val="115000"/>
              </a:lnSpc>
              <a:spcAft>
                <a:spcPts val="0"/>
              </a:spcAft>
              <a:buNone/>
            </a:pPr>
            <a:r>
              <a:rPr lang="kk-KZ" dirty="0" smtClean="0">
                <a:solidFill>
                  <a:srgbClr val="000000"/>
                </a:solidFill>
                <a:latin typeface="Times New Roman" panose="02020603050405020304" pitchFamily="18" charset="0"/>
                <a:ea typeface="Times New Roman" panose="02020603050405020304" pitchFamily="18" charset="0"/>
              </a:rPr>
              <a:t>1. Тізім </a:t>
            </a:r>
            <a:r>
              <a:rPr lang="kk-KZ" dirty="0">
                <a:solidFill>
                  <a:srgbClr val="000000"/>
                </a:solidFill>
                <a:latin typeface="Times New Roman" panose="02020603050405020304" pitchFamily="18" charset="0"/>
                <a:ea typeface="Times New Roman" panose="02020603050405020304" pitchFamily="18" charset="0"/>
              </a:rPr>
              <a:t>(ассортимент).</a:t>
            </a:r>
            <a:endParaRPr lang="ru-RU" sz="2400" dirty="0">
              <a:latin typeface="Times New Roman" panose="02020603050405020304" pitchFamily="18" charset="0"/>
              <a:ea typeface="Calibri" panose="020F0502020204030204" pitchFamily="34" charset="0"/>
            </a:endParaRPr>
          </a:p>
          <a:p>
            <a:pPr marL="0" lvl="0" indent="0" algn="just">
              <a:lnSpc>
                <a:spcPct val="115000"/>
              </a:lnSpc>
              <a:spcAft>
                <a:spcPts val="0"/>
              </a:spcAft>
              <a:buNone/>
            </a:pPr>
            <a:r>
              <a:rPr lang="kk-KZ" dirty="0" smtClean="0">
                <a:solidFill>
                  <a:srgbClr val="000000"/>
                </a:solidFill>
                <a:latin typeface="Times New Roman" panose="02020603050405020304" pitchFamily="18" charset="0"/>
                <a:ea typeface="Times New Roman" panose="02020603050405020304" pitchFamily="18" charset="0"/>
              </a:rPr>
              <a:t>2. Баға</a:t>
            </a:r>
            <a:r>
              <a:rPr lang="kk-KZ" dirty="0">
                <a:solidFill>
                  <a:srgbClr val="000000"/>
                </a:solidFill>
                <a:latin typeface="Times New Roman" panose="02020603050405020304" pitchFamily="18" charset="0"/>
                <a:ea typeface="Times New Roman" panose="02020603050405020304" pitchFamily="18" charset="0"/>
              </a:rPr>
              <a:t>.</a:t>
            </a:r>
            <a:endParaRPr lang="ru-RU" sz="2400" dirty="0">
              <a:latin typeface="Times New Roman" panose="02020603050405020304" pitchFamily="18" charset="0"/>
              <a:ea typeface="Calibri" panose="020F0502020204030204" pitchFamily="34" charset="0"/>
            </a:endParaRPr>
          </a:p>
          <a:p>
            <a:pPr marL="0" lvl="0" indent="0" algn="just">
              <a:lnSpc>
                <a:spcPct val="115000"/>
              </a:lnSpc>
              <a:spcAft>
                <a:spcPts val="0"/>
              </a:spcAft>
              <a:buNone/>
            </a:pPr>
            <a:r>
              <a:rPr lang="kk-KZ" dirty="0" smtClean="0">
                <a:solidFill>
                  <a:srgbClr val="000000"/>
                </a:solidFill>
                <a:latin typeface="Times New Roman" panose="02020603050405020304" pitchFamily="18" charset="0"/>
                <a:ea typeface="Times New Roman" panose="02020603050405020304" pitchFamily="18" charset="0"/>
              </a:rPr>
              <a:t>3.Өткізу </a:t>
            </a:r>
            <a:r>
              <a:rPr lang="kk-KZ" dirty="0">
                <a:solidFill>
                  <a:srgbClr val="000000"/>
                </a:solidFill>
                <a:latin typeface="Times New Roman" panose="02020603050405020304" pitchFamily="18" charset="0"/>
                <a:ea typeface="Times New Roman" panose="02020603050405020304" pitchFamily="18" charset="0"/>
              </a:rPr>
              <a:t>каналдары</a:t>
            </a:r>
            <a:r>
              <a:rPr lang="kk-KZ" dirty="0" smtClean="0">
                <a:solidFill>
                  <a:srgbClr val="000000"/>
                </a:solidFill>
                <a:latin typeface="Times New Roman" panose="02020603050405020304" pitchFamily="18" charset="0"/>
                <a:ea typeface="Times New Roman" panose="02020603050405020304" pitchFamily="18" charset="0"/>
              </a:rPr>
              <a:t>.</a:t>
            </a:r>
          </a:p>
          <a:p>
            <a:pPr marL="0" indent="0">
              <a:buNone/>
            </a:pPr>
            <a:r>
              <a:rPr lang="kk-KZ" dirty="0" smtClean="0">
                <a:solidFill>
                  <a:srgbClr val="000000"/>
                </a:solidFill>
                <a:latin typeface="Times New Roman" panose="02020603050405020304" pitchFamily="18" charset="0"/>
                <a:ea typeface="Times New Roman" panose="02020603050405020304" pitchFamily="18" charset="0"/>
              </a:rPr>
              <a:t>4. Жоспарды </a:t>
            </a:r>
            <a:r>
              <a:rPr lang="kk-KZ" dirty="0">
                <a:solidFill>
                  <a:srgbClr val="000000"/>
                </a:solidFill>
                <a:latin typeface="Times New Roman" panose="02020603050405020304" pitchFamily="18" charset="0"/>
                <a:ea typeface="Times New Roman" panose="02020603050405020304" pitchFamily="18" charset="0"/>
              </a:rPr>
              <a:t>орындау процедурасы мен индикаторлар.</a:t>
            </a:r>
            <a:endParaRPr lang="ru-RU" dirty="0"/>
          </a:p>
        </p:txBody>
      </p:sp>
    </p:spTree>
    <p:extLst>
      <p:ext uri="{BB962C8B-B14F-4D97-AF65-F5344CB8AC3E}">
        <p14:creationId xmlns:p14="http://schemas.microsoft.com/office/powerpoint/2010/main" val="4239869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283335"/>
            <a:ext cx="10396882" cy="515155"/>
          </a:xfrm>
        </p:spPr>
        <p:txBody>
          <a:bodyPr>
            <a:normAutofit/>
          </a:bodyPr>
          <a:lstStyle/>
          <a:p>
            <a:pPr algn="ctr"/>
            <a:r>
              <a:rPr lang="kk-KZ" sz="1800" dirty="0">
                <a:solidFill>
                  <a:srgbClr val="C00000"/>
                </a:solidFill>
                <a:latin typeface="Times New Roman" panose="02020603050405020304" pitchFamily="18" charset="0"/>
                <a:cs typeface="Times New Roman" panose="02020603050405020304" pitchFamily="18" charset="0"/>
              </a:rPr>
              <a:t>Жоспардың максатты көрсеткіштері (индикаторлары):</a:t>
            </a:r>
            <a:endParaRPr lang="ru-RU" sz="1800" dirty="0">
              <a:solidFill>
                <a:srgbClr val="C00000"/>
              </a:solidFill>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sz="quarter" idx="13"/>
          </p:nvPr>
        </p:nvPicPr>
        <p:blipFill>
          <a:blip r:embed="rId2"/>
          <a:stretch>
            <a:fillRect/>
          </a:stretch>
        </p:blipFill>
        <p:spPr>
          <a:xfrm>
            <a:off x="464695" y="927278"/>
            <a:ext cx="10617987" cy="4976721"/>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257840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685800"/>
            <a:ext cx="10396882" cy="305873"/>
          </a:xfrm>
        </p:spPr>
        <p:txBody>
          <a:bodyPr>
            <a:normAutofit fontScale="90000"/>
          </a:bodyPr>
          <a:lstStyle/>
          <a:p>
            <a:pPr algn="ctr"/>
            <a:r>
              <a:rPr lang="kk-KZ" sz="3100" b="1" i="1" u="sng" dirty="0" smtClean="0">
                <a:solidFill>
                  <a:srgbClr val="C00000"/>
                </a:solidFill>
                <a:latin typeface="Times New Roman" panose="02020603050405020304" pitchFamily="18" charset="0"/>
                <a:cs typeface="Times New Roman" panose="02020603050405020304" pitchFamily="18" charset="0"/>
              </a:rPr>
              <a:t>ШҰҒыл (оперативті) </a:t>
            </a:r>
            <a:r>
              <a:rPr lang="kk-KZ" sz="3100" b="1" i="1" u="sng" dirty="0">
                <a:solidFill>
                  <a:srgbClr val="C00000"/>
                </a:solidFill>
                <a:latin typeface="Times New Roman" panose="02020603050405020304" pitchFamily="18" charset="0"/>
                <a:cs typeface="Times New Roman" panose="02020603050405020304" pitchFamily="18" charset="0"/>
              </a:rPr>
              <a:t>жоспарлау</a:t>
            </a:r>
            <a:r>
              <a:rPr lang="ru-RU" dirty="0"/>
              <a:t/>
            </a:r>
            <a:br>
              <a:rPr lang="ru-RU" dirty="0"/>
            </a:br>
            <a:endParaRPr lang="ru-RU" dirty="0"/>
          </a:p>
        </p:txBody>
      </p:sp>
      <p:sp>
        <p:nvSpPr>
          <p:cNvPr id="3" name="Объект 2"/>
          <p:cNvSpPr>
            <a:spLocks noGrp="1"/>
          </p:cNvSpPr>
          <p:nvPr>
            <p:ph sz="quarter" idx="13"/>
          </p:nvPr>
        </p:nvSpPr>
        <p:spPr>
          <a:xfrm>
            <a:off x="685800" y="837127"/>
            <a:ext cx="10394707" cy="4537459"/>
          </a:xfrm>
        </p:spPr>
        <p:txBody>
          <a:bodyPr>
            <a:normAutofit fontScale="92500" lnSpcReduction="10000"/>
          </a:bodyPr>
          <a:lstStyle/>
          <a:p>
            <a:pPr marL="0" indent="0" algn="just">
              <a:spcAft>
                <a:spcPts val="0"/>
              </a:spcAft>
              <a:buNone/>
            </a:pPr>
            <a:r>
              <a:rPr lang="kk-KZ" dirty="0" smtClean="0">
                <a:solidFill>
                  <a:srgbClr val="000000"/>
                </a:solidFill>
                <a:latin typeface="Times New Roman" panose="02020603050405020304" pitchFamily="18" charset="0"/>
                <a:ea typeface="Times New Roman" panose="02020603050405020304" pitchFamily="18" charset="0"/>
              </a:rPr>
              <a:t>	Кәсіпорынның </a:t>
            </a:r>
            <a:r>
              <a:rPr lang="kk-KZ" dirty="0">
                <a:solidFill>
                  <a:srgbClr val="000000"/>
                </a:solidFill>
                <a:latin typeface="Times New Roman" panose="02020603050405020304" pitchFamily="18" charset="0"/>
                <a:ea typeface="Times New Roman" panose="02020603050405020304" pitchFamily="18" charset="0"/>
              </a:rPr>
              <a:t>өндірістік бөлімшесінде тактикалық және оперативті жоспар құрылады.</a:t>
            </a:r>
            <a:endParaRPr lang="ru-RU" dirty="0">
              <a:latin typeface="Times New Roman" panose="02020603050405020304" pitchFamily="18" charset="0"/>
              <a:ea typeface="Times New Roman" panose="02020603050405020304" pitchFamily="18" charset="0"/>
            </a:endParaRPr>
          </a:p>
          <a:p>
            <a:pPr marL="0" indent="0" algn="just">
              <a:spcAft>
                <a:spcPts val="0"/>
              </a:spcAft>
              <a:buNone/>
            </a:pPr>
            <a:r>
              <a:rPr lang="kk-KZ" i="1" dirty="0" smtClean="0">
                <a:solidFill>
                  <a:srgbClr val="000000"/>
                </a:solidFill>
                <a:latin typeface="Times New Roman" panose="02020603050405020304" pitchFamily="18" charset="0"/>
                <a:ea typeface="Times New Roman" panose="02020603050405020304" pitchFamily="18" charset="0"/>
              </a:rPr>
              <a:t>	</a:t>
            </a:r>
            <a:r>
              <a:rPr lang="kk-KZ" b="1" u="sng" dirty="0" smtClean="0">
                <a:solidFill>
                  <a:srgbClr val="C00000"/>
                </a:solidFill>
                <a:latin typeface="Times New Roman" panose="02020603050405020304" pitchFamily="18" charset="0"/>
                <a:ea typeface="Times New Roman" panose="02020603050405020304" pitchFamily="18" charset="0"/>
              </a:rPr>
              <a:t>Тактикалың </a:t>
            </a:r>
            <a:r>
              <a:rPr lang="kk-KZ" b="1" u="sng" dirty="0">
                <a:solidFill>
                  <a:srgbClr val="C00000"/>
                </a:solidFill>
                <a:latin typeface="Times New Roman" panose="02020603050405020304" pitchFamily="18" charset="0"/>
                <a:ea typeface="Times New Roman" panose="02020603050405020304" pitchFamily="18" charset="0"/>
              </a:rPr>
              <a:t>жоспарлау </a:t>
            </a:r>
            <a:r>
              <a:rPr lang="kk-KZ" dirty="0">
                <a:solidFill>
                  <a:srgbClr val="000000"/>
                </a:solidFill>
                <a:latin typeface="Times New Roman" panose="02020603050405020304" pitchFamily="18" charset="0"/>
                <a:ea typeface="Times New Roman" panose="02020603050405020304" pitchFamily="18" charset="0"/>
              </a:rPr>
              <a:t>орта мерзімді жоспар құруды білдіреді, мұнда стратегиялық тұжырымдар, әдістер мен оны жүзеге асыру нысандары нақтыланады. Тактикалық жоспарға нақты түрде түзетіліп, өзгертулер енгізіледі, сондықтан оны сырғымалы немесе өз бетінше реттелетін жоспар деп атайды (5 жылды қамтиды).</a:t>
            </a:r>
            <a:endParaRPr lang="ru-RU" dirty="0">
              <a:latin typeface="Times New Roman" panose="02020603050405020304" pitchFamily="18" charset="0"/>
              <a:ea typeface="Times New Roman" panose="02020603050405020304" pitchFamily="18" charset="0"/>
            </a:endParaRPr>
          </a:p>
          <a:p>
            <a:pPr marL="457200" lvl="1" indent="0" algn="just">
              <a:buNone/>
            </a:pPr>
            <a:r>
              <a:rPr lang="kk-KZ" sz="1900" b="1" u="sng" dirty="0" smtClean="0">
                <a:solidFill>
                  <a:srgbClr val="C00000"/>
                </a:solidFill>
                <a:latin typeface="Times New Roman" panose="02020603050405020304" pitchFamily="18" charset="0"/>
                <a:ea typeface="Times New Roman" panose="02020603050405020304" pitchFamily="18" charset="0"/>
              </a:rPr>
              <a:t>Оперативті </a:t>
            </a:r>
            <a:r>
              <a:rPr lang="kk-KZ" sz="1900" b="1" u="sng" dirty="0">
                <a:solidFill>
                  <a:srgbClr val="C00000"/>
                </a:solidFill>
                <a:latin typeface="Times New Roman" panose="02020603050405020304" pitchFamily="18" charset="0"/>
                <a:ea typeface="Times New Roman" panose="02020603050405020304" pitchFamily="18" charset="0"/>
              </a:rPr>
              <a:t>жоспарлау </a:t>
            </a:r>
            <a:r>
              <a:rPr lang="kk-KZ" sz="1900" dirty="0">
                <a:solidFill>
                  <a:srgbClr val="000000"/>
                </a:solidFill>
                <a:latin typeface="Times New Roman" panose="02020603050405020304" pitchFamily="18" charset="0"/>
                <a:ea typeface="Times New Roman" panose="02020603050405020304" pitchFamily="18" charset="0"/>
              </a:rPr>
              <a:t>қысқа мерзімді жоспар құруға негізделген. Бұл өндірістік үдеріске әсер ету әдістері мен құралнамаларын (инструмент) толық құруды білдіреді.</a:t>
            </a:r>
            <a:endParaRPr lang="ru-RU" sz="19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solidFill>
                  <a:srgbClr val="000000"/>
                </a:solidFill>
                <a:latin typeface="Times New Roman" panose="02020603050405020304" pitchFamily="18" charset="0"/>
                <a:ea typeface="Times New Roman" panose="02020603050405020304" pitchFamily="18" charset="0"/>
              </a:rPr>
              <a:t>	Тактикалық </a:t>
            </a:r>
            <a:r>
              <a:rPr lang="kk-KZ" dirty="0">
                <a:solidFill>
                  <a:srgbClr val="000000"/>
                </a:solidFill>
                <a:latin typeface="Times New Roman" panose="02020603050405020304" pitchFamily="18" charset="0"/>
                <a:ea typeface="Times New Roman" panose="02020603050405020304" pitchFamily="18" charset="0"/>
              </a:rPr>
              <a:t>және оперативті жоспардың көрсеткіштері басқарудың жоғары деңгейіндегі </a:t>
            </a:r>
            <a:r>
              <a:rPr lang="kk-KZ" b="1" i="1" u="sng" dirty="0">
                <a:solidFill>
                  <a:srgbClr val="C00000"/>
                </a:solidFill>
                <a:latin typeface="Times New Roman" panose="02020603050405020304" pitchFamily="18" charset="0"/>
                <a:ea typeface="Times New Roman" panose="02020603050405020304" pitchFamily="18" charset="0"/>
              </a:rPr>
              <a:t>стратегиялық жоспар</a:t>
            </a:r>
            <a:r>
              <a:rPr lang="kk-KZ" dirty="0">
                <a:solidFill>
                  <a:srgbClr val="000000"/>
                </a:solidFill>
                <a:latin typeface="Times New Roman" panose="02020603050405020304" pitchFamily="18" charset="0"/>
                <a:ea typeface="Times New Roman" panose="02020603050405020304" pitchFamily="18" charset="0"/>
              </a:rPr>
              <a:t> құру үшін негіз болып табылады.</a:t>
            </a:r>
            <a:endParaRPr lang="ru-RU" dirty="0">
              <a:latin typeface="Times New Roman" panose="02020603050405020304" pitchFamily="18" charset="0"/>
              <a:ea typeface="Times New Roman" panose="02020603050405020304" pitchFamily="18" charset="0"/>
            </a:endParaRPr>
          </a:p>
          <a:p>
            <a:endParaRPr lang="ru-RU" dirty="0"/>
          </a:p>
        </p:txBody>
      </p:sp>
      <p:sp>
        <p:nvSpPr>
          <p:cNvPr id="4" name="Стрелка вправо 3"/>
          <p:cNvSpPr/>
          <p:nvPr/>
        </p:nvSpPr>
        <p:spPr>
          <a:xfrm>
            <a:off x="798490" y="1506828"/>
            <a:ext cx="863542" cy="3477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798490" y="3105856"/>
            <a:ext cx="374338" cy="484632"/>
          </a:xfrm>
          <a:prstGeom prst="rightArrow">
            <a:avLst>
              <a:gd name="adj1" fmla="val 50000"/>
              <a:gd name="adj2" fmla="val 4656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356492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360608"/>
            <a:ext cx="10396882" cy="476519"/>
          </a:xfrm>
        </p:spPr>
        <p:txBody>
          <a:bodyPr>
            <a:normAutofit fontScale="90000"/>
          </a:bodyPr>
          <a:lstStyle/>
          <a:p>
            <a:pPr algn="ctr"/>
            <a:r>
              <a:rPr lang="kk-KZ" sz="2000" b="1" i="1" u="sng" dirty="0">
                <a:solidFill>
                  <a:srgbClr val="C00000"/>
                </a:solidFill>
                <a:latin typeface="Times New Roman" panose="02020603050405020304" pitchFamily="18" charset="0"/>
                <a:cs typeface="Times New Roman" panose="02020603050405020304" pitchFamily="18" charset="0"/>
              </a:rPr>
              <a:t>Орта мерзімді жоспарда белгілі бір кезеңде негізгі міндеттер қалыптасады, мысалы:</a:t>
            </a:r>
            <a:r>
              <a:rPr lang="ru-RU" sz="2000" b="1" i="1" u="sng" dirty="0">
                <a:solidFill>
                  <a:srgbClr val="C00000"/>
                </a:solidFill>
                <a:latin typeface="Times New Roman" panose="02020603050405020304" pitchFamily="18" charset="0"/>
                <a:cs typeface="Times New Roman" panose="02020603050405020304" pitchFamily="18" charset="0"/>
              </a:rPr>
              <a:t/>
            </a:r>
            <a:br>
              <a:rPr lang="ru-RU" sz="2000" b="1" i="1" u="sng" dirty="0">
                <a:solidFill>
                  <a:srgbClr val="C00000"/>
                </a:solidFill>
                <a:latin typeface="Times New Roman" panose="02020603050405020304" pitchFamily="18" charset="0"/>
                <a:cs typeface="Times New Roman" panose="02020603050405020304" pitchFamily="18" charset="0"/>
              </a:rPr>
            </a:br>
            <a:endParaRPr lang="ru-RU" sz="2000" b="1" i="1"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a:xfrm>
            <a:off x="685800" y="837128"/>
            <a:ext cx="10394707" cy="5409126"/>
          </a:xfrm>
        </p:spPr>
        <p:txBody>
          <a:bodyPr>
            <a:normAutofit/>
          </a:bodyPr>
          <a:lstStyle/>
          <a:p>
            <a:pPr marL="0" lvl="0" indent="0" algn="just">
              <a:spcAft>
                <a:spcPts val="0"/>
              </a:spcAft>
              <a:buClr>
                <a:srgbClr val="000000"/>
              </a:buClr>
              <a:buSzPts val="900"/>
              <a:buNone/>
            </a:pPr>
            <a:r>
              <a:rPr lang="kk-KZ"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кәсіпорынның </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және оның жекелеген бөлімшелерінің өндірістік стратегиясы (өндірістік қуатты қайта кұру мен оны кеңейту, жаңа өнімді игеру және ассортиментті кеңейту);</a:t>
            </a:r>
            <a:endParaRPr lang="ru-RU" sz="1800" dirty="0">
              <a:latin typeface="Times New Roman" panose="02020603050405020304" pitchFamily="18" charset="0"/>
              <a:ea typeface="Times New Roman" panose="02020603050405020304" pitchFamily="18" charset="0"/>
              <a:cs typeface="Times New Roman" panose="02020603050405020304" pitchFamily="18" charset="0"/>
            </a:endParaRPr>
          </a:p>
          <a:p>
            <a:pPr marL="457200" lvl="1" indent="0" algn="just">
              <a:buClr>
                <a:srgbClr val="000000"/>
              </a:buClr>
              <a:buSzPts val="900"/>
              <a:buNone/>
            </a:pPr>
            <a:r>
              <a:rPr lang="kk-KZ"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өнімді </a:t>
            </a:r>
            <a:r>
              <a:rPr lang="kk-KZ"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өткізу стратегиясы (өткізу желілерінің құрылымы және оның дамуы, нарыққа ену, өткізуді кеңейтуге ықпал ететін іс-шараларды жүргізу);</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gn="just">
              <a:spcAft>
                <a:spcPts val="0"/>
              </a:spcAft>
              <a:buClr>
                <a:srgbClr val="000000"/>
              </a:buClr>
              <a:buSzPts val="900"/>
              <a:buNone/>
            </a:pP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қаржылық </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стратегия (қаражат салымдарының көлемі мен бағыттары, қаржыландыру көздері, бағалы қағаздар коржынының кұрылымы);</a:t>
            </a:r>
            <a:endParaRPr lang="ru-RU" sz="1800"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gn="just">
              <a:spcAft>
                <a:spcPts val="0"/>
              </a:spcAft>
              <a:buClr>
                <a:srgbClr val="000000"/>
              </a:buClr>
              <a:buSzPts val="900"/>
              <a:buNone/>
            </a:pP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кадрлық </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саясат (кадрлардың құрамы мен құрылымы, оларды дайындау және пайдалану);</a:t>
            </a:r>
            <a:endParaRPr lang="ru-RU" sz="1800"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gn="just">
              <a:spcAft>
                <a:spcPts val="0"/>
              </a:spcAft>
              <a:buClr>
                <a:srgbClr val="000000"/>
              </a:buClr>
              <a:buSzPts val="900"/>
              <a:buNone/>
            </a:pPr>
            <a:r>
              <a:rPr lang="kk-KZ"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қажетті </a:t>
            </a:r>
            <a:r>
              <a:rPr lang="kk-KZ"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ресурстардың көлемі мен құрылымын және кәсіпорындағы мамандандыру мен өндірісті кооперациялауды ескере отырып, материалдық-техникалық жабықтау нысандарын анықтау.</a:t>
            </a:r>
            <a:endParaRPr lang="ru-RU" sz="1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ru-RU" sz="1800" dirty="0"/>
          </a:p>
        </p:txBody>
      </p:sp>
      <p:sp>
        <p:nvSpPr>
          <p:cNvPr id="6" name="Стрелка вправо 5"/>
          <p:cNvSpPr/>
          <p:nvPr/>
        </p:nvSpPr>
        <p:spPr>
          <a:xfrm>
            <a:off x="862883" y="848458"/>
            <a:ext cx="708339" cy="5143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право 6"/>
          <p:cNvSpPr/>
          <p:nvPr/>
        </p:nvSpPr>
        <p:spPr>
          <a:xfrm>
            <a:off x="862883" y="1983346"/>
            <a:ext cx="708340" cy="4378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право 7"/>
          <p:cNvSpPr/>
          <p:nvPr/>
        </p:nvSpPr>
        <p:spPr>
          <a:xfrm>
            <a:off x="862883" y="3041796"/>
            <a:ext cx="708339" cy="4500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p:cNvSpPr/>
          <p:nvPr/>
        </p:nvSpPr>
        <p:spPr>
          <a:xfrm>
            <a:off x="862882" y="3837904"/>
            <a:ext cx="708339" cy="4700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a:off x="862882" y="4626734"/>
            <a:ext cx="70833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13559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321972"/>
            <a:ext cx="10394707" cy="5052613"/>
          </a:xfrm>
        </p:spPr>
        <p:txBody>
          <a:bodyPr/>
          <a:lstStyle/>
          <a:p>
            <a:pPr marL="0" indent="0" algn="just">
              <a:spcAft>
                <a:spcPts val="0"/>
              </a:spcAft>
              <a:buNone/>
            </a:pPr>
            <a:r>
              <a:rPr lang="kk-KZ" dirty="0" smtClean="0">
                <a:solidFill>
                  <a:srgbClr val="000000"/>
                </a:solidFill>
                <a:latin typeface="Times New Roman" panose="02020603050405020304" pitchFamily="18" charset="0"/>
                <a:ea typeface="Times New Roman" panose="02020603050405020304" pitchFamily="18" charset="0"/>
              </a:rPr>
              <a:t>	</a:t>
            </a:r>
            <a:r>
              <a:rPr lang="kk-KZ" b="1" i="1" u="sng" dirty="0" smtClean="0">
                <a:solidFill>
                  <a:srgbClr val="C00000"/>
                </a:solidFill>
                <a:latin typeface="Times New Roman" panose="02020603050405020304" pitchFamily="18" charset="0"/>
                <a:ea typeface="Times New Roman" panose="02020603050405020304" pitchFamily="18" charset="0"/>
              </a:rPr>
              <a:t>Орта </a:t>
            </a:r>
            <a:r>
              <a:rPr lang="kk-KZ" b="1" i="1" u="sng" dirty="0">
                <a:solidFill>
                  <a:srgbClr val="C00000"/>
                </a:solidFill>
                <a:latin typeface="Times New Roman" panose="02020603050405020304" pitchFamily="18" charset="0"/>
                <a:ea typeface="Times New Roman" panose="02020603050405020304" pitchFamily="18" charset="0"/>
              </a:rPr>
              <a:t>мерзімді жоспарлар </a:t>
            </a:r>
            <a:r>
              <a:rPr lang="kk-KZ" dirty="0">
                <a:solidFill>
                  <a:srgbClr val="000000"/>
                </a:solidFill>
                <a:latin typeface="Times New Roman" panose="02020603050405020304" pitchFamily="18" charset="0"/>
                <a:ea typeface="Times New Roman" panose="02020603050405020304" pitchFamily="18" charset="0"/>
              </a:rPr>
              <a:t>ұзақ мерзімді даму бағдарламасында көзделген мақсаттарға жетуге бағьпталған іс-шаралардың белгілі бір жүйелілігін қарастырады.</a:t>
            </a:r>
            <a:endParaRPr lang="ru-RU"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solidFill>
                  <a:srgbClr val="000000"/>
                </a:solidFill>
                <a:latin typeface="Times New Roman" panose="02020603050405020304" pitchFamily="18" charset="0"/>
                <a:ea typeface="Times New Roman" panose="02020603050405020304" pitchFamily="18" charset="0"/>
              </a:rPr>
              <a:t>	</a:t>
            </a:r>
            <a:r>
              <a:rPr lang="kk-KZ" b="1" i="1" u="sng" dirty="0" smtClean="0">
                <a:solidFill>
                  <a:srgbClr val="C00000"/>
                </a:solidFill>
                <a:latin typeface="Times New Roman" panose="02020603050405020304" pitchFamily="18" charset="0"/>
                <a:ea typeface="Times New Roman" panose="02020603050405020304" pitchFamily="18" charset="0"/>
              </a:rPr>
              <a:t>Кәсіпорындағы </a:t>
            </a:r>
            <a:r>
              <a:rPr lang="kk-KZ" b="1" i="1" u="sng" dirty="0">
                <a:solidFill>
                  <a:srgbClr val="C00000"/>
                </a:solidFill>
                <a:latin typeface="Times New Roman" panose="02020603050405020304" pitchFamily="18" charset="0"/>
                <a:ea typeface="Times New Roman" panose="02020603050405020304" pitchFamily="18" charset="0"/>
              </a:rPr>
              <a:t>жоспарлаудың соңғы сатысы </a:t>
            </a:r>
            <a:r>
              <a:rPr lang="kk-KZ" dirty="0">
                <a:solidFill>
                  <a:srgbClr val="000000"/>
                </a:solidFill>
                <a:latin typeface="Times New Roman" panose="02020603050405020304" pitchFamily="18" charset="0"/>
                <a:ea typeface="Times New Roman" panose="02020603050405020304" pitchFamily="18" charset="0"/>
              </a:rPr>
              <a:t>- </a:t>
            </a:r>
            <a:r>
              <a:rPr lang="kk-KZ" dirty="0" smtClean="0">
                <a:solidFill>
                  <a:srgbClr val="000000"/>
                </a:solidFill>
                <a:latin typeface="Times New Roman" panose="02020603050405020304" pitchFamily="18" charset="0"/>
                <a:ea typeface="Times New Roman" panose="02020603050405020304" pitchFamily="18" charset="0"/>
              </a:rPr>
              <a:t>есептік </a:t>
            </a:r>
            <a:r>
              <a:rPr lang="kk-KZ" dirty="0">
                <a:solidFill>
                  <a:srgbClr val="000000"/>
                </a:solidFill>
                <a:latin typeface="Times New Roman" panose="02020603050405020304" pitchFamily="18" charset="0"/>
                <a:ea typeface="Times New Roman" panose="02020603050405020304" pitchFamily="18" charset="0"/>
              </a:rPr>
              <a:t>кезеңдегі кәсіпорынның өндірістік-шаруашылық қызметінің оперативті жоспарын кұру.</a:t>
            </a:r>
            <a:endParaRPr lang="ru-RU"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solidFill>
                  <a:srgbClr val="000000"/>
                </a:solidFill>
                <a:latin typeface="Times New Roman" panose="02020603050405020304" pitchFamily="18" charset="0"/>
                <a:ea typeface="Times New Roman" panose="02020603050405020304" pitchFamily="18" charset="0"/>
              </a:rPr>
              <a:t>	</a:t>
            </a:r>
            <a:r>
              <a:rPr lang="kk-KZ" b="1" i="1" u="sng" dirty="0" smtClean="0">
                <a:solidFill>
                  <a:srgbClr val="C00000"/>
                </a:solidFill>
                <a:latin typeface="Times New Roman" panose="02020603050405020304" pitchFamily="18" charset="0"/>
                <a:ea typeface="Times New Roman" panose="02020603050405020304" pitchFamily="18" charset="0"/>
              </a:rPr>
              <a:t>Оперативті </a:t>
            </a:r>
            <a:r>
              <a:rPr lang="kk-KZ" b="1" i="1" u="sng" dirty="0">
                <a:solidFill>
                  <a:srgbClr val="C00000"/>
                </a:solidFill>
                <a:latin typeface="Times New Roman" panose="02020603050405020304" pitchFamily="18" charset="0"/>
                <a:ea typeface="Times New Roman" panose="02020603050405020304" pitchFamily="18" charset="0"/>
              </a:rPr>
              <a:t>жоспарлау</a:t>
            </a:r>
            <a:r>
              <a:rPr lang="kk-KZ" dirty="0">
                <a:solidFill>
                  <a:srgbClr val="000000"/>
                </a:solidFill>
                <a:latin typeface="Times New Roman" panose="02020603050405020304" pitchFamily="18" charset="0"/>
                <a:ea typeface="Times New Roman" panose="02020603050405020304" pitchFamily="18" charset="0"/>
              </a:rPr>
              <a:t> қысқа мерзімді кезеңде ағымдық жоспарлы-экономикалык кызметін жүзеге асырумен түсіндіріледі; мысалы жылдық өндірістік бағдарламаны кұру, кәсіпорын тоқсандык бюджетін әзірлеу, алынған нәтижелері бақылау және түзету енгізу т.с.с.</a:t>
            </a:r>
            <a:endParaRPr lang="ru-RU"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73993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373488"/>
            <a:ext cx="10394707" cy="5001098"/>
          </a:xfrm>
        </p:spPr>
        <p:txBody>
          <a:bodyPr>
            <a:normAutofit fontScale="85000" lnSpcReduction="20000"/>
          </a:bodyPr>
          <a:lstStyle/>
          <a:p>
            <a:pPr marL="0" indent="0" algn="just">
              <a:spcAft>
                <a:spcPts val="0"/>
              </a:spcAft>
              <a:buNone/>
            </a:pPr>
            <a:r>
              <a:rPr lang="kk-KZ" dirty="0" smtClean="0">
                <a:solidFill>
                  <a:srgbClr val="000000"/>
                </a:solidFill>
                <a:latin typeface="Times New Roman" panose="02020603050405020304" pitchFamily="18" charset="0"/>
                <a:ea typeface="Times New Roman" panose="02020603050405020304" pitchFamily="18" charset="0"/>
              </a:rPr>
              <a:t>	</a:t>
            </a:r>
            <a:r>
              <a:rPr lang="kk-KZ" b="1" i="1" u="sng" dirty="0" smtClean="0">
                <a:solidFill>
                  <a:srgbClr val="C00000"/>
                </a:solidFill>
                <a:latin typeface="Times New Roman" panose="02020603050405020304" pitchFamily="18" charset="0"/>
                <a:ea typeface="Times New Roman" panose="02020603050405020304" pitchFamily="18" charset="0"/>
              </a:rPr>
              <a:t>Оперативті </a:t>
            </a:r>
            <a:r>
              <a:rPr lang="kk-KZ" b="1" i="1" u="sng" dirty="0">
                <a:solidFill>
                  <a:srgbClr val="C00000"/>
                </a:solidFill>
                <a:latin typeface="Times New Roman" panose="02020603050405020304" pitchFamily="18" charset="0"/>
                <a:ea typeface="Times New Roman" panose="02020603050405020304" pitchFamily="18" charset="0"/>
              </a:rPr>
              <a:t>жоспарлау</a:t>
            </a:r>
            <a:r>
              <a:rPr lang="kk-KZ" dirty="0">
                <a:solidFill>
                  <a:srgbClr val="000000"/>
                </a:solidFill>
                <a:latin typeface="Times New Roman" panose="02020603050405020304" pitchFamily="18" charset="0"/>
                <a:ea typeface="Times New Roman" panose="02020603050405020304" pitchFamily="18" charset="0"/>
              </a:rPr>
              <a:t> кәсіпорынның әлеуметтік-экономикалық даму жоспарында қарастырылған жылдық тапсырмалардың өз уакытылы және сапалы орындалуын қамтамасыз етеді.</a:t>
            </a:r>
            <a:endParaRPr lang="ru-RU"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solidFill>
                  <a:srgbClr val="000000"/>
                </a:solidFill>
                <a:latin typeface="Times New Roman" panose="02020603050405020304" pitchFamily="18" charset="0"/>
                <a:ea typeface="Times New Roman" panose="02020603050405020304" pitchFamily="18" charset="0"/>
              </a:rPr>
              <a:t>	</a:t>
            </a:r>
            <a:r>
              <a:rPr lang="kk-KZ" b="1" i="1" u="sng" dirty="0" smtClean="0">
                <a:solidFill>
                  <a:srgbClr val="C00000"/>
                </a:solidFill>
                <a:latin typeface="Times New Roman" panose="02020603050405020304" pitchFamily="18" charset="0"/>
                <a:ea typeface="Times New Roman" panose="02020603050405020304" pitchFamily="18" charset="0"/>
              </a:rPr>
              <a:t>Оперативті </a:t>
            </a:r>
            <a:r>
              <a:rPr lang="kk-KZ" b="1" i="1" u="sng" dirty="0">
                <a:solidFill>
                  <a:srgbClr val="C00000"/>
                </a:solidFill>
                <a:latin typeface="Times New Roman" panose="02020603050405020304" pitchFamily="18" charset="0"/>
                <a:ea typeface="Times New Roman" panose="02020603050405020304" pitchFamily="18" charset="0"/>
              </a:rPr>
              <a:t>жоспарлау</a:t>
            </a:r>
            <a:r>
              <a:rPr lang="kk-KZ" dirty="0">
                <a:solidFill>
                  <a:srgbClr val="000000"/>
                </a:solidFill>
                <a:latin typeface="Times New Roman" panose="02020603050405020304" pitchFamily="18" charset="0"/>
                <a:ea typeface="Times New Roman" panose="02020603050405020304" pitchFamily="18" charset="0"/>
              </a:rPr>
              <a:t> бір жылға немесе өте қысқа мерзімге кұрылатын бюджет жүйесі немесе қаржы жоспары арқылы жүзеге асырылады.</a:t>
            </a:r>
            <a:endParaRPr lang="ru-RU"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solidFill>
                  <a:srgbClr val="000000"/>
                </a:solidFill>
                <a:latin typeface="Times New Roman" panose="02020603050405020304" pitchFamily="18" charset="0"/>
                <a:ea typeface="Times New Roman" panose="02020603050405020304" pitchFamily="18" charset="0"/>
              </a:rPr>
              <a:t>	Өнеркәсіптік </a:t>
            </a:r>
            <a:r>
              <a:rPr lang="kk-KZ" dirty="0">
                <a:solidFill>
                  <a:srgbClr val="000000"/>
                </a:solidFill>
                <a:latin typeface="Times New Roman" panose="02020603050405020304" pitchFamily="18" charset="0"/>
                <a:ea typeface="Times New Roman" panose="02020603050405020304" pitchFamily="18" charset="0"/>
              </a:rPr>
              <a:t>кәсіпорындарда оперативті жоспарлаудың 2 түрі бар:</a:t>
            </a:r>
            <a:endParaRPr lang="ru-RU" dirty="0">
              <a:latin typeface="Times New Roman" panose="02020603050405020304" pitchFamily="18" charset="0"/>
              <a:ea typeface="Times New Roman" panose="02020603050405020304" pitchFamily="18" charset="0"/>
            </a:endParaRPr>
          </a:p>
          <a:p>
            <a:pPr marL="0" lvl="0" indent="0" algn="just">
              <a:spcAft>
                <a:spcPts val="0"/>
              </a:spcAft>
              <a:buClr>
                <a:srgbClr val="000000"/>
              </a:buClr>
              <a:buSzPts val="900"/>
              <a:buNone/>
            </a:pPr>
            <a:r>
              <a:rPr lang="kk-KZ"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күнтізбелік</a:t>
            </a:r>
            <a:r>
              <a:rPr lang="kk-KZ"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gn="just">
              <a:spcAft>
                <a:spcPts val="0"/>
              </a:spcAft>
              <a:buClr>
                <a:srgbClr val="000000"/>
              </a:buClr>
              <a:buSzPts val="900"/>
              <a:buNone/>
            </a:pPr>
            <a:r>
              <a:rPr lang="kk-KZ"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ағымдық</a:t>
            </a:r>
            <a:r>
              <a:rPr lang="kk-KZ"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Aft>
                <a:spcPts val="0"/>
              </a:spcAft>
              <a:buNone/>
            </a:pPr>
            <a:r>
              <a:rPr lang="kk-KZ" dirty="0" smtClean="0">
                <a:solidFill>
                  <a:srgbClr val="000000"/>
                </a:solidFill>
                <a:latin typeface="Times New Roman" panose="02020603050405020304" pitchFamily="18" charset="0"/>
                <a:ea typeface="Times New Roman" panose="02020603050405020304" pitchFamily="18" charset="0"/>
              </a:rPr>
              <a:t>	</a:t>
            </a:r>
            <a:r>
              <a:rPr lang="kk-KZ" b="1" i="1" u="sng" dirty="0" smtClean="0">
                <a:solidFill>
                  <a:srgbClr val="C00000"/>
                </a:solidFill>
                <a:latin typeface="Times New Roman" panose="02020603050405020304" pitchFamily="18" charset="0"/>
                <a:ea typeface="Times New Roman" panose="02020603050405020304" pitchFamily="18" charset="0"/>
              </a:rPr>
              <a:t>Күнтізбелік </a:t>
            </a:r>
            <a:r>
              <a:rPr lang="kk-KZ" b="1" i="1" u="sng" dirty="0">
                <a:solidFill>
                  <a:srgbClr val="C00000"/>
                </a:solidFill>
                <a:latin typeface="Times New Roman" panose="02020603050405020304" pitchFamily="18" charset="0"/>
                <a:ea typeface="Times New Roman" panose="02020603050405020304" pitchFamily="18" charset="0"/>
              </a:rPr>
              <a:t>жоспарлау</a:t>
            </a:r>
            <a:r>
              <a:rPr lang="kk-KZ" dirty="0">
                <a:solidFill>
                  <a:srgbClr val="000000"/>
                </a:solidFill>
                <a:latin typeface="Times New Roman" panose="02020603050405020304" pitchFamily="18" charset="0"/>
                <a:ea typeface="Times New Roman" panose="02020603050405020304" pitchFamily="18" charset="0"/>
              </a:rPr>
              <a:t> жылдық жоспарлы тапсырмаларды өндірістік бөлімшелер мен оларды орындау мерзімдері бойынша бөлу, сонымен қатар нақты жұмысты атқарушыларға бекітілген көрсеткіштерді ұсыну.</a:t>
            </a:r>
            <a:endParaRPr lang="ru-RU"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solidFill>
                  <a:srgbClr val="000000"/>
                </a:solidFill>
                <a:latin typeface="Times New Roman" panose="02020603050405020304" pitchFamily="18" charset="0"/>
                <a:ea typeface="Times New Roman" panose="02020603050405020304" pitchFamily="18" charset="0"/>
              </a:rPr>
              <a:t>	</a:t>
            </a:r>
            <a:r>
              <a:rPr lang="kk-KZ" b="1" i="1" u="sng" dirty="0" smtClean="0">
                <a:solidFill>
                  <a:srgbClr val="C00000"/>
                </a:solidFill>
                <a:latin typeface="Times New Roman" panose="02020603050405020304" pitchFamily="18" charset="0"/>
                <a:ea typeface="Times New Roman" panose="02020603050405020304" pitchFamily="18" charset="0"/>
              </a:rPr>
              <a:t>Күнтізбелік </a:t>
            </a:r>
            <a:r>
              <a:rPr lang="kk-KZ" b="1" i="1" u="sng" dirty="0">
                <a:solidFill>
                  <a:srgbClr val="C00000"/>
                </a:solidFill>
                <a:latin typeface="Times New Roman" panose="02020603050405020304" pitchFamily="18" charset="0"/>
                <a:ea typeface="Times New Roman" panose="02020603050405020304" pitchFamily="18" charset="0"/>
              </a:rPr>
              <a:t>жоспарды</a:t>
            </a:r>
            <a:r>
              <a:rPr lang="kk-KZ" dirty="0">
                <a:solidFill>
                  <a:srgbClr val="000000"/>
                </a:solidFill>
                <a:latin typeface="Times New Roman" panose="02020603050405020304" pitchFamily="18" charset="0"/>
                <a:ea typeface="Times New Roman" panose="02020603050405020304" pitchFamily="18" charset="0"/>
              </a:rPr>
              <a:t> кұру үшін алғашқы мәліметгер ретінде өнімді шығару көлемі, орындалатын жұмыстардың еңбек сыйымдылығы, нарыққа тауарларды жеткізу мерзімдері және кәсіпорынның әлеуметтік-экономикалық жоспарының баска көрсеткіштері қолданылады.</a:t>
            </a:r>
            <a:endParaRPr lang="ru-RU" dirty="0">
              <a:latin typeface="Times New Roman" panose="02020603050405020304" pitchFamily="18" charset="0"/>
              <a:ea typeface="Times New Roman" panose="02020603050405020304" pitchFamily="18" charset="0"/>
            </a:endParaRPr>
          </a:p>
          <a:p>
            <a:endParaRPr lang="ru-RU" dirty="0"/>
          </a:p>
        </p:txBody>
      </p:sp>
      <p:sp>
        <p:nvSpPr>
          <p:cNvPr id="4" name="Стрелка вправо 3"/>
          <p:cNvSpPr/>
          <p:nvPr/>
        </p:nvSpPr>
        <p:spPr>
          <a:xfrm>
            <a:off x="940158" y="1803042"/>
            <a:ext cx="656822"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338053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685800"/>
            <a:ext cx="10396882" cy="3680138"/>
          </a:xfrm>
        </p:spPr>
        <p:txBody>
          <a:bodyPr>
            <a:noAutofit/>
          </a:bodyPr>
          <a:lstStyle/>
          <a:p>
            <a:pPr algn="ctr"/>
            <a:r>
              <a:rPr lang="kk-KZ" sz="4800" b="1" i="1" u="sng" dirty="0" smtClean="0">
                <a:solidFill>
                  <a:srgbClr val="C00000"/>
                </a:solidFill>
                <a:latin typeface="Times New Roman" panose="02020603050405020304" pitchFamily="18" charset="0"/>
                <a:cs typeface="Times New Roman" panose="02020603050405020304" pitchFamily="18" charset="0"/>
              </a:rPr>
              <a:t>Зейін қойып тыңдағандарына рахмет!</a:t>
            </a:r>
            <a:endParaRPr lang="ru-RU" sz="4800" b="1" i="1" u="sng"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551331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Главное мероприятие">
  <a:themeElements>
    <a:clrScheme name="Main Event">
      <a:dk1>
        <a:sysClr val="windowText" lastClr="000000"/>
      </a:dk1>
      <a:lt1>
        <a:sysClr val="window" lastClr="FFFFFF"/>
      </a:lt1>
      <a:dk2>
        <a:srgbClr val="424242"/>
      </a:dk2>
      <a:lt2>
        <a:srgbClr val="C8C8C8"/>
      </a:lt2>
      <a:accent1>
        <a:srgbClr val="346492"/>
      </a:accent1>
      <a:accent2>
        <a:srgbClr val="6DA5D4"/>
      </a:accent2>
      <a:accent3>
        <a:srgbClr val="538C79"/>
      </a:accent3>
      <a:accent4>
        <a:srgbClr val="93B75D"/>
      </a:accent4>
      <a:accent5>
        <a:srgbClr val="DEB050"/>
      </a:accent5>
      <a:accent6>
        <a:srgbClr val="BB5354"/>
      </a:accent6>
      <a:hlink>
        <a:srgbClr val="3289DD"/>
      </a:hlink>
      <a:folHlink>
        <a:srgbClr val="859EB6"/>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E3530EC-BA5B-407C-9B36-00820F39551C}"/>
    </a:ext>
  </a:extLst>
</a:theme>
</file>

<file path=docProps/app.xml><?xml version="1.0" encoding="utf-8"?>
<Properties xmlns="http://schemas.openxmlformats.org/officeDocument/2006/extended-properties" xmlns:vt="http://schemas.openxmlformats.org/officeDocument/2006/docPropsVTypes">
  <Template>Главное мероприятие</Template>
  <TotalTime>35</TotalTime>
  <Words>82</Words>
  <Application>Microsoft Office PowerPoint</Application>
  <PresentationFormat>Широкоэкранный</PresentationFormat>
  <Paragraphs>42</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Impact</vt:lpstr>
      <vt:lpstr>Times New Roman</vt:lpstr>
      <vt:lpstr>Главное мероприятие</vt:lpstr>
      <vt:lpstr>Дәріс тақырыбы:  КӘСІПОРЫНДАҒЫ АҒЫМДЫҚ ЖӘНЕ ШҰғыл  ЖОСПАРЛАУ </vt:lpstr>
      <vt:lpstr>1 Ағымдық жоспарлау </vt:lpstr>
      <vt:lpstr>Ағымды жоспарларды әзірлеуге арналған бастапқы мәліметтер:</vt:lpstr>
      <vt:lpstr>Тауар айналымының жоспары</vt:lpstr>
      <vt:lpstr>Тауар айналымының жоспары жоспарлы тапсырмаларды қалыптастырады.</vt:lpstr>
      <vt:lpstr>Жоспардың максатты көрсеткіштері (индикаторлары):</vt:lpstr>
      <vt:lpstr>ШҰҒыл (оперативті) жоспарлау </vt:lpstr>
      <vt:lpstr>Орта мерзімді жоспарда белгілі бір кезеңде негізгі міндеттер қалыптасады, мысалы: </vt:lpstr>
      <vt:lpstr>Презентация PowerPoint</vt:lpstr>
      <vt:lpstr>Презентация PowerPoint</vt:lpstr>
      <vt:lpstr>Зейін қойып тыңдағандарына рахмет!</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тақырыбы:  КӘСІПОРЫНДАҒЫ АҒЫМДЫҚ ЖӘНЕ ШҰғыл  ЖОСПАРЛАУ</dc:title>
  <dc:creator>Пользователь Windows</dc:creator>
  <cp:lastModifiedBy>Пользователь Windows</cp:lastModifiedBy>
  <cp:revision>4</cp:revision>
  <dcterms:created xsi:type="dcterms:W3CDTF">2020-04-05T07:01:10Z</dcterms:created>
  <dcterms:modified xsi:type="dcterms:W3CDTF">2020-04-05T07:37:00Z</dcterms:modified>
</cp:coreProperties>
</file>